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78" r:id="rId11"/>
    <p:sldId id="277" r:id="rId12"/>
    <p:sldId id="275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</p:sldIdLst>
  <p:sldSz cx="18288000" cy="10287000"/>
  <p:notesSz cx="6858000" cy="9144000"/>
  <p:embeddedFontLst>
    <p:embeddedFont>
      <p:font typeface="Source Han Sans KR Medium" panose="020B0600000101010101" charset="-127"/>
      <p:regular r:id="rId23"/>
    </p:embeddedFont>
    <p:embeddedFont>
      <p:font typeface="Source Han Sans KR" panose="020B0600000101010101" charset="-127"/>
      <p:regular r:id="rId24"/>
    </p:embeddedFont>
    <p:embeddedFont>
      <p:font typeface="Source Han Sans KR Extra-Light" panose="020B0600000101010101" charset="-127"/>
      <p:regular r:id="rId25"/>
    </p:embeddedFont>
    <p:embeddedFont>
      <p:font typeface="DM Serif Display" panose="020B0600000101010101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29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504" y="6959791"/>
            <a:ext cx="7315200" cy="3513977"/>
          </a:xfrm>
          <a:custGeom>
            <a:avLst/>
            <a:gdLst/>
            <a:ahLst/>
            <a:cxnLst/>
            <a:rect l="l" t="t" r="r" b="b"/>
            <a:pathLst>
              <a:path w="7315200" h="3513977">
                <a:moveTo>
                  <a:pt x="0" y="0"/>
                </a:moveTo>
                <a:lnTo>
                  <a:pt x="7315200" y="0"/>
                </a:lnTo>
                <a:lnTo>
                  <a:pt x="7315200" y="3513977"/>
                </a:lnTo>
                <a:lnTo>
                  <a:pt x="0" y="351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130202">
            <a:off x="16332089" y="-5154360"/>
            <a:ext cx="7961248" cy="7570423"/>
          </a:xfrm>
          <a:custGeom>
            <a:avLst/>
            <a:gdLst/>
            <a:ahLst/>
            <a:cxnLst/>
            <a:rect l="l" t="t" r="r" b="b"/>
            <a:pathLst>
              <a:path w="7961248" h="7570423">
                <a:moveTo>
                  <a:pt x="0" y="0"/>
                </a:moveTo>
                <a:lnTo>
                  <a:pt x="7961248" y="0"/>
                </a:lnTo>
                <a:lnTo>
                  <a:pt x="7961248" y="7570424"/>
                </a:lnTo>
                <a:lnTo>
                  <a:pt x="0" y="7570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873732">
            <a:off x="-1718716" y="5086404"/>
            <a:ext cx="8505857" cy="8802957"/>
          </a:xfrm>
          <a:custGeom>
            <a:avLst/>
            <a:gdLst/>
            <a:ahLst/>
            <a:cxnLst/>
            <a:rect l="l" t="t" r="r" b="b"/>
            <a:pathLst>
              <a:path w="8505857" h="8802957">
                <a:moveTo>
                  <a:pt x="0" y="0"/>
                </a:moveTo>
                <a:lnTo>
                  <a:pt x="8505857" y="0"/>
                </a:lnTo>
                <a:lnTo>
                  <a:pt x="8505857" y="8802957"/>
                </a:lnTo>
                <a:lnTo>
                  <a:pt x="0" y="8802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63239" y="2738537"/>
            <a:ext cx="127254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029"/>
              </a:lnSpc>
            </a:pPr>
            <a:r>
              <a:rPr lang="ko-KR" altLang="en-US" sz="12199" spc="-243" dirty="0" smtClean="0">
                <a:solidFill>
                  <a:srgbClr val="121111"/>
                </a:solidFill>
                <a:ea typeface="Source Han Sans KR Medium"/>
              </a:rPr>
              <a:t>화면 설계 및 </a:t>
            </a:r>
            <a:r>
              <a:rPr lang="en-US" altLang="ko-KR" sz="12199" spc="-243" dirty="0" smtClean="0">
                <a:solidFill>
                  <a:srgbClr val="121111"/>
                </a:solidFill>
                <a:ea typeface="Source Han Sans KR Medium"/>
              </a:rPr>
              <a:t>UI </a:t>
            </a:r>
            <a:r>
              <a:rPr lang="ko-KR" altLang="en-US" sz="12199" spc="-243" dirty="0" smtClean="0">
                <a:solidFill>
                  <a:srgbClr val="121111"/>
                </a:solidFill>
                <a:ea typeface="Source Han Sans KR Medium"/>
              </a:rPr>
              <a:t>구현</a:t>
            </a:r>
            <a:endParaRPr lang="en-US" sz="12199" u="none" spc="-243" dirty="0">
              <a:solidFill>
                <a:srgbClr val="121111"/>
              </a:solidFill>
              <a:ea typeface="Source Han Sans KR Medium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4272007" y="5231954"/>
            <a:ext cx="10307864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636"/>
              </a:lnSpc>
            </a:pPr>
            <a:r>
              <a:rPr lang="en-US" altLang="ko-KR" sz="9249" spc="-184" dirty="0" smtClean="0">
                <a:solidFill>
                  <a:srgbClr val="121111"/>
                </a:solidFill>
                <a:ea typeface="Source Han Sans KR Extra-Light"/>
              </a:rPr>
              <a:t>- </a:t>
            </a:r>
            <a:r>
              <a:rPr lang="ko-KR" altLang="en-US" sz="9249" spc="-184" dirty="0" smtClean="0">
                <a:solidFill>
                  <a:srgbClr val="121111"/>
                </a:solidFill>
                <a:ea typeface="Source Han Sans KR Extra-Light"/>
              </a:rPr>
              <a:t>학습 플랫폼 만들기 </a:t>
            </a:r>
            <a:r>
              <a:rPr lang="en-US" altLang="ko-KR" sz="9249" spc="-184" dirty="0" smtClean="0">
                <a:solidFill>
                  <a:srgbClr val="121111"/>
                </a:solidFill>
                <a:ea typeface="Source Han Sans KR Extra-Light"/>
              </a:rPr>
              <a:t>-</a:t>
            </a:r>
            <a:endParaRPr lang="en-US" sz="9249" u="none" spc="-184" dirty="0">
              <a:solidFill>
                <a:srgbClr val="121111"/>
              </a:solidFill>
              <a:ea typeface="Source Han Sans KR Extra-Light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4056242" y="6959791"/>
            <a:ext cx="10739393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636"/>
              </a:lnSpc>
            </a:pPr>
            <a:r>
              <a:rPr lang="en-US" altLang="ko-KR" sz="9249" spc="-184" dirty="0" smtClean="0">
                <a:solidFill>
                  <a:srgbClr val="121111"/>
                </a:solidFill>
                <a:ea typeface="Source Han Sans KR Extra-Light"/>
              </a:rPr>
              <a:t>- </a:t>
            </a:r>
            <a:r>
              <a:rPr lang="ko-KR" altLang="en-US" sz="9249" spc="-184" dirty="0" smtClean="0">
                <a:solidFill>
                  <a:srgbClr val="121111"/>
                </a:solidFill>
                <a:ea typeface="Source Han Sans KR Extra-Light"/>
              </a:rPr>
              <a:t>애견 카페</a:t>
            </a:r>
            <a:r>
              <a:rPr lang="en-US" altLang="ko-KR" sz="9249" spc="-184" dirty="0" smtClean="0">
                <a:solidFill>
                  <a:srgbClr val="121111"/>
                </a:solidFill>
                <a:ea typeface="Source Han Sans KR Extra-Light"/>
              </a:rPr>
              <a:t>, </a:t>
            </a:r>
            <a:r>
              <a:rPr lang="ko-KR" altLang="en-US" sz="9249" spc="-184" dirty="0" smtClean="0">
                <a:solidFill>
                  <a:srgbClr val="121111"/>
                </a:solidFill>
                <a:ea typeface="Source Han Sans KR Extra-Light"/>
              </a:rPr>
              <a:t>일기 예보 </a:t>
            </a:r>
            <a:r>
              <a:rPr lang="en-US" altLang="ko-KR" sz="9249" spc="-184" dirty="0" smtClean="0">
                <a:solidFill>
                  <a:srgbClr val="121111"/>
                </a:solidFill>
                <a:ea typeface="Source Han Sans KR Extra-Light"/>
              </a:rPr>
              <a:t>-</a:t>
            </a:r>
            <a:endParaRPr lang="en-US" sz="9249" u="none" spc="-184" dirty="0">
              <a:solidFill>
                <a:srgbClr val="121111"/>
              </a:solidFill>
              <a:ea typeface="Source Han Sans KR Extra-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67600" y="3314700"/>
            <a:ext cx="8534400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이 코드는 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‘</a:t>
            </a: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강사 소개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’ </a:t>
            </a: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페이지를 구성하고 있다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. </a:t>
            </a: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다양한 분야의 전문가 강사들을 소개하는 섹션을 포함하고 있다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. &lt;section class=“instructors”&gt;</a:t>
            </a: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에서는 강사들을 소개한다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. </a:t>
            </a: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각각의 강사들은 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&lt;</a:t>
            </a:r>
            <a:r>
              <a:rPr kumimoji="0" lang="en-US" altLang="ko-KR" sz="2499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img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&gt;, &lt;h3&gt; ,&lt;p&gt;</a:t>
            </a: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태그를 이용하여 강사의 이미지와 이름 전문 분야를 표시하고 사진을 클릭하면 각 강사의 사이트로 이동한다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62744"/>
            <a:ext cx="6410325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7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286000" y="663893"/>
            <a:ext cx="12573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249" spc="-184" dirty="0" smtClean="0">
                <a:solidFill>
                  <a:srgbClr val="121111"/>
                </a:solidFill>
                <a:latin typeface="Calibri"/>
                <a:ea typeface="Source Han Sans KR Extra-Light"/>
              </a:rPr>
              <a:t>profile.html</a:t>
            </a:r>
            <a:r>
              <a:rPr kumimoji="0" lang="en-US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(</a:t>
            </a:r>
            <a:r>
              <a:rPr lang="ko-KR" altLang="en-US" sz="9249" spc="-184" dirty="0" err="1" smtClean="0">
                <a:solidFill>
                  <a:srgbClr val="121111"/>
                </a:solidFill>
                <a:latin typeface="Calibri"/>
                <a:ea typeface="Source Han Sans KR Extra-Light"/>
              </a:rPr>
              <a:t>마이페이지</a:t>
            </a:r>
            <a:r>
              <a:rPr kumimoji="0" lang="en-US" altLang="ko-KR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)</a:t>
            </a:r>
            <a:endParaRPr kumimoji="0" lang="en-US" sz="9249" b="0" i="0" u="none" strike="noStrike" kern="1200" cap="none" spc="-184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Calibri"/>
              <a:ea typeface="Source Han Sans KR Extra-Light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157" y="52747"/>
            <a:ext cx="2545826" cy="221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7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7" b="0" i="0" u="none" strike="noStrike" kern="1200" cap="none" spc="0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DM Serif Display"/>
                <a:ea typeface="+mn-ea"/>
                <a:cs typeface="+mn-cs"/>
              </a:rPr>
              <a:t>06</a:t>
            </a:r>
            <a:endParaRPr kumimoji="0" lang="en-US" sz="12907" b="0" i="0" u="none" strike="noStrike" kern="1200" cap="none" spc="0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DM Serif Display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23239"/>
            <a:ext cx="8239463" cy="78946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2079616"/>
            <a:ext cx="8810625" cy="77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448800" y="3619500"/>
            <a:ext cx="8534400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이 페이지는 두 개의 주요 섹션으로 나뉜다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1.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개인 정보 섹션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: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사용자 이름과 이메일을 수정할 수 있다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2.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비밀번호 변경 섹션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: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현재 비밀번호를 입력하고 새 비밀번호로 변경할 수 있다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각 섹션은 폼으로 구성되어 있으며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사용자가 입력한 정보를 제출할 수 있는 버튼이 포함되어 있다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</a:t>
            </a:r>
            <a:endParaRPr kumimoji="0" lang="en-US" altLang="ko-KR" sz="2499" b="0" i="0" u="none" strike="noStrike" kern="1200" cap="none" spc="0" normalizeH="0" baseline="0" noProof="0" dirty="0" smtClean="0">
              <a:ln>
                <a:noFill/>
              </a:ln>
              <a:solidFill>
                <a:srgbClr val="2B2727"/>
              </a:solidFill>
              <a:effectLst/>
              <a:uLnTx/>
              <a:uFillTx/>
              <a:latin typeface="Source Han Sans KR"/>
              <a:ea typeface="Source Han Sans KR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09900"/>
            <a:ext cx="8648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286000" y="663893"/>
            <a:ext cx="12573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enroll.html(</a:t>
            </a:r>
            <a:r>
              <a:rPr lang="ko-KR" altLang="en-US" sz="9249" spc="-184" dirty="0" smtClean="0">
                <a:solidFill>
                  <a:srgbClr val="121111"/>
                </a:solidFill>
                <a:latin typeface="Calibri"/>
                <a:ea typeface="Source Han Sans KR Extra-Light"/>
              </a:rPr>
              <a:t>강의 신청</a:t>
            </a:r>
            <a:r>
              <a:rPr kumimoji="0" lang="en-US" altLang="ko-KR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)</a:t>
            </a:r>
            <a:endParaRPr kumimoji="0" lang="en-US" sz="9249" b="0" i="0" u="none" strike="noStrike" kern="1200" cap="none" spc="-184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Calibri"/>
              <a:ea typeface="Source Han Sans KR Extra-Light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157" y="52747"/>
            <a:ext cx="2545826" cy="221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7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7" b="0" i="0" u="none" strike="noStrike" kern="1200" cap="none" spc="0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DM Serif Display"/>
                <a:ea typeface="+mn-ea"/>
                <a:cs typeface="+mn-cs"/>
              </a:rPr>
              <a:t>07</a:t>
            </a:r>
            <a:endParaRPr kumimoji="0" lang="en-US" sz="12907" b="0" i="0" u="none" strike="noStrike" kern="1200" cap="none" spc="0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DM Serif Display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6" y="2170216"/>
            <a:ext cx="10382250" cy="1638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026" y="2170216"/>
            <a:ext cx="7864974" cy="79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8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0999" y="4762500"/>
            <a:ext cx="10545647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이</a:t>
            </a:r>
            <a:r>
              <a:rPr kumimoji="0" lang="ko-KR" altLang="en-US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 페이지는 사용자가 원하는 강의를 선택하고</a:t>
            </a:r>
            <a:r>
              <a:rPr kumimoji="0" lang="en-US" altLang="ko-KR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, </a:t>
            </a:r>
            <a:r>
              <a:rPr kumimoji="0" lang="ko-KR" altLang="en-US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자신의 이름과 이메일을 입력하여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강의를 신청할 수 있도록 합니다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폼 제출 시 입력된 정보를 바탕으로 메시지를 표시하여 강의 신청이 완료되었음을 사용자에게 알린다</a:t>
            </a:r>
            <a:r>
              <a:rPr kumimoji="0" lang="ko-KR" altLang="en-US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 </a:t>
            </a:r>
            <a:endParaRPr kumimoji="0" lang="en-US" altLang="ko-KR" sz="2499" b="0" i="0" u="none" strike="noStrike" kern="1200" cap="none" spc="0" normalizeH="0" baseline="0" noProof="0" dirty="0" smtClean="0">
              <a:ln>
                <a:noFill/>
              </a:ln>
              <a:solidFill>
                <a:srgbClr val="2B2727"/>
              </a:solidFill>
              <a:effectLst/>
              <a:uLnTx/>
              <a:uFillTx/>
              <a:latin typeface="Source Han Sans KR"/>
              <a:ea typeface="Source Han Sans KR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47700"/>
            <a:ext cx="10545647" cy="3581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8" y="6591300"/>
            <a:ext cx="1054564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286000" y="663893"/>
            <a:ext cx="12573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contact.html(</a:t>
            </a:r>
            <a:r>
              <a:rPr lang="ko-KR" altLang="en-US" sz="9249" spc="-184" dirty="0" smtClean="0">
                <a:solidFill>
                  <a:srgbClr val="121111"/>
                </a:solidFill>
                <a:latin typeface="Calibri"/>
                <a:ea typeface="Source Han Sans KR Extra-Light"/>
              </a:rPr>
              <a:t>고객 센터</a:t>
            </a:r>
            <a:r>
              <a:rPr kumimoji="0" lang="en-US" altLang="ko-KR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)</a:t>
            </a:r>
            <a:endParaRPr kumimoji="0" lang="en-US" sz="9249" b="0" i="0" u="none" strike="noStrike" kern="1200" cap="none" spc="-184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Calibri"/>
              <a:ea typeface="Source Han Sans KR Extra-Light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157" y="52747"/>
            <a:ext cx="2545826" cy="221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7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7" b="0" i="0" u="none" strike="noStrike" kern="1200" cap="none" spc="0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DM Serif Display"/>
                <a:ea typeface="+mn-ea"/>
                <a:cs typeface="+mn-cs"/>
              </a:rPr>
              <a:t>08</a:t>
            </a:r>
            <a:endParaRPr kumimoji="0" lang="en-US" sz="12907" b="0" i="0" u="none" strike="noStrike" kern="1200" cap="none" spc="0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DM Serif Display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2262908"/>
            <a:ext cx="8915400" cy="42521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880" y="2262908"/>
            <a:ext cx="9227819" cy="73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2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5067300"/>
            <a:ext cx="10545647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이 페이지는 사용자가 자주 묻는 질문을 확인하고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, </a:t>
            </a: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각 질문을 클릭하여 답변을 표시하거나 숨길 수 있는 기능을 제공한다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. </a:t>
            </a:r>
            <a:r>
              <a:rPr kumimoji="0" lang="en-US" altLang="ko-KR" sz="2499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Javascript</a:t>
            </a: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를 사용하여 모든 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FAQ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질문 요소에 대해 이벤트 </a:t>
            </a:r>
            <a:r>
              <a:rPr lang="ko-KR" altLang="en-US" sz="2499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리스너를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 추가한다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‘</a:t>
            </a:r>
            <a:r>
              <a:rPr lang="en-US" altLang="ko-KR" sz="2499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item.addEventListener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’ :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클릭 이벤트를 처리한다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3350"/>
            <a:ext cx="104394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286000" y="663893"/>
            <a:ext cx="154686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announcements.html(</a:t>
            </a:r>
            <a:r>
              <a:rPr lang="ko-KR" altLang="en-US" sz="9249" spc="-184" dirty="0" smtClean="0">
                <a:solidFill>
                  <a:srgbClr val="121111"/>
                </a:solidFill>
                <a:latin typeface="Calibri"/>
                <a:ea typeface="Source Han Sans KR Extra-Light"/>
              </a:rPr>
              <a:t>공지사항</a:t>
            </a:r>
            <a:r>
              <a:rPr kumimoji="0" lang="en-US" altLang="ko-KR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)</a:t>
            </a:r>
            <a:endParaRPr kumimoji="0" lang="en-US" sz="9249" b="0" i="0" u="none" strike="noStrike" kern="1200" cap="none" spc="-184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Calibri"/>
              <a:ea typeface="Source Han Sans KR Extra-Light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157" y="52747"/>
            <a:ext cx="2545826" cy="221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7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7" b="0" i="0" u="none" strike="noStrike" kern="1200" cap="none" spc="0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DM Serif Display"/>
                <a:ea typeface="+mn-ea"/>
                <a:cs typeface="+mn-cs"/>
              </a:rPr>
              <a:t>09</a:t>
            </a:r>
            <a:endParaRPr kumimoji="0" lang="en-US" sz="12907" b="0" i="0" u="none" strike="noStrike" kern="1200" cap="none" spc="0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DM Serif Display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57" y="2296060"/>
            <a:ext cx="8896350" cy="3419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296060"/>
            <a:ext cx="7239000" cy="75411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210300"/>
            <a:ext cx="8797307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이 페이지는 공지사항 목록을 제공하며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, </a:t>
            </a: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각 공지사항 항목은 제목과 </a:t>
            </a:r>
            <a:endParaRPr kumimoji="0" lang="en-US" altLang="ko-KR" sz="2499" b="0" i="0" u="none" strike="noStrike" kern="1200" cap="none" spc="0" normalizeH="0" baseline="0" noProof="0" dirty="0" smtClean="0">
              <a:ln>
                <a:noFill/>
              </a:ln>
              <a:solidFill>
                <a:srgbClr val="2B2727"/>
              </a:solidFill>
              <a:effectLst/>
              <a:uLnTx/>
              <a:uFillTx/>
              <a:latin typeface="Source Han Sans KR"/>
              <a:ea typeface="Source Han Sans K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날짜를 포함하고 있습니다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사용자가 공지사항 제목을 클릭하면</a:t>
            </a:r>
            <a:endParaRPr lang="en-US" altLang="ko-KR" sz="2499" dirty="0" smtClean="0">
              <a:solidFill>
                <a:srgbClr val="2B2727"/>
              </a:solidFill>
              <a:latin typeface="Source Han Sans KR"/>
              <a:ea typeface="Source Han Sans KR"/>
            </a:endParaRPr>
          </a:p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해당 공지사항의 상세 페이지로 이동합니다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40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286000" y="663893"/>
            <a:ext cx="154686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249" spc="-184" dirty="0" smtClean="0">
                <a:solidFill>
                  <a:srgbClr val="121111"/>
                </a:solidFill>
                <a:latin typeface="Calibri"/>
                <a:ea typeface="Source Han Sans KR Extra-Light"/>
              </a:rPr>
              <a:t>일기예보</a:t>
            </a:r>
            <a:r>
              <a:rPr lang="en-US" altLang="ko-KR" sz="9249" spc="-184" dirty="0" smtClean="0">
                <a:solidFill>
                  <a:srgbClr val="121111"/>
                </a:solidFill>
                <a:latin typeface="Calibri"/>
                <a:ea typeface="Source Han Sans KR Extra-Light"/>
              </a:rPr>
              <a:t>.html</a:t>
            </a:r>
            <a:endParaRPr kumimoji="0" lang="en-US" sz="9249" b="0" i="0" u="none" strike="noStrike" kern="1200" cap="none" spc="-184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Calibri"/>
              <a:ea typeface="Source Han Sans KR Extra-Light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157" y="52747"/>
            <a:ext cx="2545826" cy="221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7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907" dirty="0" smtClean="0">
                <a:solidFill>
                  <a:srgbClr val="121111"/>
                </a:solidFill>
                <a:latin typeface="DM Serif Display"/>
              </a:rPr>
              <a:t>10</a:t>
            </a:r>
            <a:endParaRPr kumimoji="0" lang="en-US" sz="12907" b="0" i="0" u="none" strike="noStrike" kern="1200" cap="none" spc="0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DM Serif Display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0" y="2236683"/>
            <a:ext cx="7000875" cy="6410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677" y="1743798"/>
            <a:ext cx="5186590" cy="810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1743798"/>
            <a:ext cx="5412674" cy="81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5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239000" y="3467100"/>
            <a:ext cx="10545647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이 페이지는 사용자가 특정 요일을 선택하면 해당 요일의 날씨 정보를 이미지와 함께 표시하는 기능을 제공합니다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내비게이션 메뉴에서 </a:t>
            </a:r>
            <a:r>
              <a:rPr lang="en-US" altLang="ko-KR" sz="2499" dirty="0">
                <a:solidFill>
                  <a:srgbClr val="2B2727"/>
                </a:solidFill>
                <a:latin typeface="Source Han Sans KR"/>
                <a:ea typeface="Source Han Sans KR"/>
              </a:rPr>
              <a:t>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요일을 선택하면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‘</a:t>
            </a:r>
            <a:r>
              <a:rPr lang="en-US" altLang="ko-KR" sz="2499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showWeater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’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함수가 호출되어 </a:t>
            </a:r>
            <a:r>
              <a:rPr lang="ko-KR" altLang="en-US" sz="2499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요일별로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 정의된 날씨 정보를 업데이트합니다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기본적으로 안내 문구와 기본 이미지를 표시하며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, </a:t>
            </a: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선택된 요일에 따라 이 정보가 동적으로 변경된다</a:t>
            </a:r>
            <a:r>
              <a:rPr kumimoji="0" lang="en-US" altLang="ko-KR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6000750" cy="82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28600" y="7886700"/>
            <a:ext cx="10363199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“header-container”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클래스에 로고 이미지를 넣고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&lt;</a:t>
            </a:r>
            <a:r>
              <a:rPr lang="en-US" altLang="ko-KR" sz="2499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nav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&gt;</a:t>
            </a:r>
            <a:r>
              <a:rPr lang="ko-KR" altLang="en-US" sz="2499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태그안에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 여러 개의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&lt;a&gt;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태그로 구성되어 있으며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각각의 링크는 웹사이트의 다른 페이지로 이동합니다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“hero”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클래스에는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‘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지금 시작하기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’</a:t>
            </a:r>
            <a:r>
              <a:rPr lang="ko-KR" altLang="en-US" sz="2499" dirty="0">
                <a:solidFill>
                  <a:srgbClr val="2B2727"/>
                </a:solidFill>
                <a:latin typeface="Source Han Sans KR"/>
                <a:ea typeface="Source Han Sans KR"/>
              </a:rPr>
              <a:t>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버튼을 추가하고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“hero-image”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클래스에는 배너 이미지를 추가한다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</a:t>
            </a:r>
            <a:endParaRPr lang="en-US" sz="2499" dirty="0">
              <a:solidFill>
                <a:srgbClr val="2B2727"/>
              </a:solidFill>
              <a:latin typeface="Source Han Sans KR"/>
              <a:ea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6000" y="663893"/>
            <a:ext cx="9597206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636"/>
              </a:lnSpc>
            </a:pPr>
            <a:r>
              <a:rPr lang="en-US" sz="9249" spc="-184" dirty="0" smtClean="0">
                <a:solidFill>
                  <a:srgbClr val="121111"/>
                </a:solidFill>
                <a:ea typeface="Source Han Sans KR Extra-Light"/>
              </a:rPr>
              <a:t>index.html(</a:t>
            </a:r>
            <a:r>
              <a:rPr lang="ko-KR" altLang="en-US" sz="9249" spc="-184" dirty="0" smtClean="0">
                <a:solidFill>
                  <a:srgbClr val="121111"/>
                </a:solidFill>
                <a:ea typeface="Source Han Sans KR Extra-Light"/>
              </a:rPr>
              <a:t>홈</a:t>
            </a:r>
            <a:r>
              <a:rPr lang="en-US" altLang="ko-KR" sz="9249" spc="-184" dirty="0" smtClean="0">
                <a:solidFill>
                  <a:srgbClr val="121111"/>
                </a:solidFill>
                <a:ea typeface="Source Han Sans KR Extra-Light"/>
              </a:rPr>
              <a:t>)</a:t>
            </a:r>
            <a:endParaRPr lang="en-US" sz="9249" u="none" spc="-184" dirty="0">
              <a:solidFill>
                <a:srgbClr val="121111"/>
              </a:solidFill>
              <a:ea typeface="Source Han Sans KR Extra-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157" y="52747"/>
            <a:ext cx="2545826" cy="221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70"/>
              </a:lnSpc>
              <a:spcBef>
                <a:spcPct val="0"/>
              </a:spcBef>
            </a:pPr>
            <a:r>
              <a:rPr lang="en-US" sz="12907" dirty="0">
                <a:solidFill>
                  <a:srgbClr val="121111"/>
                </a:solidFill>
                <a:latin typeface="DM Serif Display"/>
              </a:rPr>
              <a:t>01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57" y="1943100"/>
            <a:ext cx="16863043" cy="5695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3264346"/>
            <a:ext cx="7448550" cy="690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286000" y="663893"/>
            <a:ext cx="154686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249" spc="-184" dirty="0" err="1" smtClean="0">
                <a:solidFill>
                  <a:srgbClr val="121111"/>
                </a:solidFill>
                <a:latin typeface="Calibri"/>
                <a:ea typeface="Source Han Sans KR Extra-Light"/>
              </a:rPr>
              <a:t>애견카페</a:t>
            </a:r>
            <a:r>
              <a:rPr kumimoji="0" lang="en-US" altLang="ko-KR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.html</a:t>
            </a:r>
            <a:endParaRPr kumimoji="0" lang="en-US" sz="9249" b="0" i="0" u="none" strike="noStrike" kern="1200" cap="none" spc="-184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Calibri"/>
              <a:ea typeface="Source Han Sans KR Extra-Light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157" y="52747"/>
            <a:ext cx="2545826" cy="221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7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7" b="0" i="0" u="none" strike="noStrike" kern="1200" cap="none" spc="0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DM Serif Display"/>
                <a:ea typeface="+mn-ea"/>
                <a:cs typeface="+mn-cs"/>
              </a:rPr>
              <a:t>11</a:t>
            </a:r>
            <a:endParaRPr kumimoji="0" lang="en-US" sz="12907" b="0" i="0" u="none" strike="noStrike" kern="1200" cap="none" spc="0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DM Serif Display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57" y="2039568"/>
            <a:ext cx="9020175" cy="3971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023239"/>
            <a:ext cx="84963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8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772400" y="4000500"/>
            <a:ext cx="1008844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이</a:t>
            </a:r>
            <a:r>
              <a:rPr kumimoji="0" lang="ko-KR" altLang="en-US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 코드는 </a:t>
            </a:r>
            <a:r>
              <a:rPr kumimoji="0" lang="en-US" altLang="ko-KR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‘</a:t>
            </a:r>
            <a:r>
              <a:rPr kumimoji="0" lang="ko-KR" altLang="en-US" sz="2499" b="0" i="0" u="none" strike="noStrike" kern="1200" cap="none" spc="0" normalizeH="0" noProof="0" dirty="0" err="1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애견카페</a:t>
            </a:r>
            <a:r>
              <a:rPr kumimoji="0" lang="ko-KR" altLang="en-US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 소개</a:t>
            </a:r>
            <a:r>
              <a:rPr kumimoji="0" lang="en-US" altLang="ko-KR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’ </a:t>
            </a:r>
            <a:r>
              <a:rPr kumimoji="0" lang="ko-KR" altLang="en-US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페이지를 구성하고 있다</a:t>
            </a:r>
            <a:r>
              <a:rPr kumimoji="0" lang="en-US" altLang="ko-KR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. </a:t>
            </a:r>
            <a:r>
              <a:rPr kumimoji="0" lang="ko-KR" altLang="en-US" sz="2499" b="0" i="0" u="none" strike="noStrike" kern="1200" cap="none" spc="0" normalizeH="0" noProof="0" dirty="0" err="1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애견카페에</a:t>
            </a:r>
            <a:r>
              <a:rPr kumimoji="0" lang="ko-KR" altLang="en-US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 대한 소개</a:t>
            </a:r>
            <a:r>
              <a:rPr kumimoji="0" lang="en-US" altLang="ko-KR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, </a:t>
            </a:r>
            <a:r>
              <a:rPr kumimoji="0" lang="ko-KR" altLang="en-US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애견 종류</a:t>
            </a:r>
            <a:r>
              <a:rPr kumimoji="0" lang="en-US" altLang="ko-KR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, </a:t>
            </a:r>
            <a:r>
              <a:rPr kumimoji="0" lang="ko-KR" altLang="en-US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그리고 주의사항을 포함하고 있다</a:t>
            </a:r>
            <a:r>
              <a:rPr kumimoji="0" lang="en-US" altLang="ko-KR" sz="2499" b="0" i="0" u="none" strike="noStrike" kern="1200" cap="none" spc="0" normalizeH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. </a:t>
            </a:r>
            <a:endParaRPr kumimoji="0" lang="en-US" altLang="ko-KR" sz="2499" b="0" i="0" u="none" strike="noStrike" kern="1200" cap="none" spc="0" normalizeH="0" baseline="0" noProof="0" dirty="0" smtClean="0">
              <a:ln>
                <a:noFill/>
              </a:ln>
              <a:solidFill>
                <a:srgbClr val="2B2727"/>
              </a:solidFill>
              <a:effectLst/>
              <a:uLnTx/>
              <a:uFillTx/>
              <a:latin typeface="Source Han Sans KR"/>
              <a:ea typeface="Source Han Sans KR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20194"/>
            <a:ext cx="70389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700" y="7210689"/>
            <a:ext cx="8284744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74"/>
              </a:lnSpc>
            </a:pP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추천 강의를 소개하는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“courses”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클래스에 여러 개의 강의 항목을 추가한다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&lt;</a:t>
            </a:r>
            <a:r>
              <a:rPr lang="en-US" altLang="ko-KR" sz="2499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img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&gt;, &lt;h3&gt;, &lt;p&gt;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태그를 이용해서 설명한다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, “about”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클래스를 통해 간단한 플랫폼 </a:t>
            </a:r>
            <a:r>
              <a:rPr lang="ko-KR" altLang="en-US" sz="2499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소개글을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 작성하고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&lt;footer&gt;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태그를 이용해서 페이지 하단에 저작권 정보를 표시한다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</a:t>
            </a:r>
            <a:endParaRPr lang="en-US" altLang="ko-KR" sz="2499" dirty="0" smtClean="0">
              <a:solidFill>
                <a:srgbClr val="2B2727"/>
              </a:solidFill>
              <a:latin typeface="Source Han Sans KR"/>
              <a:ea typeface="Source Han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0500"/>
            <a:ext cx="16565880" cy="6772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4673424"/>
            <a:ext cx="9886950" cy="55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4401800" y="4375237"/>
            <a:ext cx="3581400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“container” </a:t>
            </a:r>
            <a:r>
              <a:rPr lang="ko-KR" alt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클래스에 회원가입 폼을 포함하는 클래스를 작성한다</a:t>
            </a:r>
            <a:r>
              <a:rPr lang="en-US" altLang="ko-KR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사용자이름</a:t>
            </a:r>
            <a:r>
              <a:rPr lang="en-US" altLang="ko-KR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이메일</a:t>
            </a:r>
            <a:r>
              <a:rPr lang="en-US" altLang="ko-KR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비밀번호</a:t>
            </a:r>
            <a:r>
              <a:rPr lang="en-US" altLang="ko-KR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비밀번호 확인</a:t>
            </a:r>
            <a:r>
              <a:rPr lang="en-US" altLang="ko-KR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회원가입 버튼을 만든다</a:t>
            </a:r>
            <a:r>
              <a:rPr lang="en-US" altLang="ko-KR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</a:t>
            </a:r>
            <a:endParaRPr kumimoji="0" lang="en-US" sz="2499" b="0" i="0" u="none" strike="noStrike" kern="1200" cap="none" spc="0" normalizeH="0" baseline="0" noProof="0" dirty="0">
              <a:ln>
                <a:noFill/>
              </a:ln>
              <a:solidFill>
                <a:srgbClr val="2B2727"/>
              </a:solidFill>
              <a:effectLst/>
              <a:uLnTx/>
              <a:uFillTx/>
              <a:latin typeface="Source Han Sans KR"/>
              <a:ea typeface="Source Han Sans KR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6000" y="663893"/>
            <a:ext cx="103632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49" b="0" i="0" u="none" strike="noStrike" kern="1200" cap="none" spc="-184" normalizeH="0" baseline="0" noProof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signup.html(</a:t>
            </a:r>
            <a:r>
              <a:rPr lang="ko-KR" altLang="en-US" sz="9249" spc="-184" dirty="0" smtClean="0">
                <a:solidFill>
                  <a:srgbClr val="121111"/>
                </a:solidFill>
                <a:latin typeface="Calibri"/>
                <a:ea typeface="Source Han Sans KR Extra-Light"/>
              </a:rPr>
              <a:t>회원가입</a:t>
            </a:r>
            <a:r>
              <a:rPr kumimoji="0" lang="en-US" altLang="ko-KR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)</a:t>
            </a:r>
            <a:endParaRPr kumimoji="0" lang="en-US" sz="9249" b="0" i="0" u="none" strike="noStrike" kern="1200" cap="none" spc="-184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Calibri"/>
              <a:ea typeface="Source Han Sans KR Extra-Light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157" y="52747"/>
            <a:ext cx="2545826" cy="221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7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7" b="0" i="0" u="none" strike="noStrike" kern="1200" cap="none" spc="0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DM Serif Display"/>
                <a:ea typeface="+mn-ea"/>
                <a:cs typeface="+mn-cs"/>
              </a:rPr>
              <a:t>02</a:t>
            </a:r>
            <a:endParaRPr kumimoji="0" lang="en-US" sz="12907" b="0" i="0" u="none" strike="noStrike" kern="1200" cap="none" spc="0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DM Serif Display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62908"/>
            <a:ext cx="4931807" cy="70715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48" y="2262908"/>
            <a:ext cx="8695702" cy="79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14400" y="7248728"/>
            <a:ext cx="6713500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99" noProof="0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Javascript</a:t>
            </a:r>
            <a:r>
              <a:rPr lang="ko-KR" alt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를 이용해서 비밀번호와 비밀번호 확인이 같으면 </a:t>
            </a:r>
            <a:r>
              <a:rPr lang="en-US" altLang="ko-KR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‘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회원가입이 완료되었습니다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사용자 이름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: ,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이메일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: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이 표시된다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</a:t>
            </a:r>
            <a:endParaRPr kumimoji="0" lang="en-US" altLang="ko-KR" sz="2499" b="0" i="0" u="none" strike="noStrike" kern="1200" cap="none" spc="0" normalizeH="0" baseline="0" noProof="0" dirty="0" smtClean="0">
              <a:ln>
                <a:noFill/>
              </a:ln>
              <a:solidFill>
                <a:srgbClr val="2B2727"/>
              </a:solidFill>
              <a:effectLst/>
              <a:uLnTx/>
              <a:uFillTx/>
              <a:latin typeface="Source Han Sans KR"/>
              <a:ea typeface="Source Han Sans KR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6700"/>
            <a:ext cx="4392630" cy="68070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266700"/>
            <a:ext cx="4495800" cy="6707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0" y="7248728"/>
            <a:ext cx="68580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99" noProof="0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Javascript</a:t>
            </a:r>
            <a:r>
              <a:rPr lang="ko-KR" alt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를 이용해서 비밀번호와 비밀번호 확인이 다르면 </a:t>
            </a:r>
            <a:r>
              <a:rPr lang="en-US" altLang="ko-KR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‘</a:t>
            </a:r>
            <a:r>
              <a:rPr lang="ko-KR" alt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비밀번호가 일치하지 않습니다</a:t>
            </a:r>
            <a:r>
              <a:rPr lang="en-US" altLang="ko-KR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.’</a:t>
            </a:r>
            <a:r>
              <a:rPr lang="ko-KR" alt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가 표시된다</a:t>
            </a:r>
            <a:r>
              <a:rPr lang="en-US" altLang="ko-KR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</a:t>
            </a:r>
            <a:r>
              <a:rPr lang="ko-KR" altLang="en-US" sz="2499" noProof="0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 </a:t>
            </a:r>
            <a:endParaRPr kumimoji="0" lang="en-US" altLang="ko-KR" sz="2499" b="0" i="0" u="none" strike="noStrike" kern="1200" cap="none" spc="0" normalizeH="0" baseline="0" noProof="0" dirty="0" smtClean="0">
              <a:ln>
                <a:noFill/>
              </a:ln>
              <a:solidFill>
                <a:srgbClr val="2B2727"/>
              </a:solidFill>
              <a:effectLst/>
              <a:uLnTx/>
              <a:uFillTx/>
              <a:latin typeface="Source Han Sans KR"/>
              <a:ea typeface="Source Han Sans K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9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286000" y="663893"/>
            <a:ext cx="103632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249" spc="-184" dirty="0" smtClean="0">
                <a:solidFill>
                  <a:srgbClr val="121111"/>
                </a:solidFill>
                <a:latin typeface="Calibri"/>
                <a:ea typeface="Source Han Sans KR Extra-Light"/>
              </a:rPr>
              <a:t>login</a:t>
            </a:r>
            <a:r>
              <a:rPr kumimoji="0" lang="en-US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.html(</a:t>
            </a:r>
            <a:r>
              <a:rPr kumimoji="0" lang="ko-KR" altLang="en-US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로그인</a:t>
            </a:r>
            <a:r>
              <a:rPr kumimoji="0" lang="en-US" altLang="ko-KR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)</a:t>
            </a:r>
            <a:endParaRPr kumimoji="0" lang="en-US" sz="9249" b="0" i="0" u="none" strike="noStrike" kern="1200" cap="none" spc="-184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Calibri"/>
              <a:ea typeface="Source Han Sans KR Extra-Light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157" y="52747"/>
            <a:ext cx="2545826" cy="221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7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7" b="0" i="0" u="none" strike="noStrike" kern="1200" cap="none" spc="0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DM Serif Display"/>
                <a:ea typeface="+mn-ea"/>
                <a:cs typeface="+mn-cs"/>
              </a:rPr>
              <a:t>03</a:t>
            </a:r>
            <a:endParaRPr kumimoji="0" lang="en-US" sz="12907" b="0" i="0" u="none" strike="noStrike" kern="1200" cap="none" spc="0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DM Serif Display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4100"/>
            <a:ext cx="7091600" cy="7239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2324594"/>
            <a:ext cx="9954947" cy="71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239000" y="2857500"/>
            <a:ext cx="8534400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이 코드는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‘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로그인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＇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페이지를 구성하고있다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“container”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클래스를 이용해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‘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로그인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’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폼을 포함하고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사용자 정보를 </a:t>
            </a:r>
            <a:r>
              <a:rPr lang="ko-KR" altLang="en-US" sz="2499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입력받기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 위한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“login-form”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클래스를 생성한다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이메일과 비밀번호를 입력한 후 로그인 버튼을 클릭하면 </a:t>
            </a:r>
            <a:r>
              <a:rPr lang="en-US" altLang="ko-KR" sz="2499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Javascript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에서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‘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로그인 시도 중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...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이메일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: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을 생성하며 </a:t>
            </a:r>
            <a:r>
              <a:rPr lang="ko-KR" altLang="en-US" sz="2499" dirty="0" err="1" smtClean="0">
                <a:solidFill>
                  <a:srgbClr val="2B2727"/>
                </a:solidFill>
                <a:latin typeface="Source Han Sans KR"/>
                <a:ea typeface="Source Han Sans KR"/>
              </a:rPr>
              <a:t>로그인을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 한다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</a:t>
            </a:r>
            <a:endParaRPr kumimoji="0" lang="en-US" altLang="ko-KR" sz="2499" b="0" i="0" u="none" strike="noStrike" kern="1200" cap="none" spc="0" normalizeH="0" baseline="0" noProof="0" dirty="0" smtClean="0">
              <a:ln>
                <a:noFill/>
              </a:ln>
              <a:solidFill>
                <a:srgbClr val="2B2727"/>
              </a:solidFill>
              <a:effectLst/>
              <a:uLnTx/>
              <a:uFillTx/>
              <a:latin typeface="Source Han Sans KR"/>
              <a:ea typeface="Source Han Sans KR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571500"/>
            <a:ext cx="5954751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286000" y="431354"/>
            <a:ext cx="108966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courses.html(</a:t>
            </a:r>
            <a:r>
              <a:rPr lang="ko-KR" altLang="en-US" sz="9249" spc="-184" dirty="0" smtClean="0">
                <a:solidFill>
                  <a:srgbClr val="121111"/>
                </a:solidFill>
                <a:latin typeface="Calibri"/>
                <a:ea typeface="Source Han Sans KR Extra-Light"/>
              </a:rPr>
              <a:t>강의 목록</a:t>
            </a:r>
            <a:r>
              <a:rPr kumimoji="0" lang="en-US" altLang="ko-KR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)</a:t>
            </a:r>
            <a:endParaRPr kumimoji="0" lang="en-US" sz="9249" b="0" i="0" u="none" strike="noStrike" kern="1200" cap="none" spc="-184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Calibri"/>
              <a:ea typeface="Source Han Sans KR Extra-Light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1000" y="-114300"/>
            <a:ext cx="2545826" cy="221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7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7" b="0" i="0" u="none" strike="noStrike" kern="1200" cap="none" spc="0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DM Serif Display"/>
                <a:ea typeface="+mn-ea"/>
                <a:cs typeface="+mn-cs"/>
              </a:rPr>
              <a:t>04</a:t>
            </a:r>
            <a:endParaRPr kumimoji="0" lang="en-US" sz="12907" b="0" i="0" u="none" strike="noStrike" kern="1200" cap="none" spc="0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DM Serif Display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3" y="1790700"/>
            <a:ext cx="13558837" cy="457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3" y="6362700"/>
            <a:ext cx="13558837" cy="38690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44600" y="4686300"/>
            <a:ext cx="4195763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7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99" b="0" i="0" u="none" strike="noStrike" kern="1200" cap="none" spc="0" normalizeH="0" baseline="0" noProof="0" dirty="0" smtClean="0">
                <a:ln>
                  <a:noFill/>
                </a:ln>
                <a:solidFill>
                  <a:srgbClr val="2B2727"/>
                </a:solidFill>
                <a:effectLst/>
                <a:uLnTx/>
                <a:uFillTx/>
                <a:latin typeface="Source Han Sans KR"/>
                <a:ea typeface="Source Han Sans KR"/>
                <a:cs typeface="+mn-cs"/>
              </a:rPr>
              <a:t>이 코드는 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‘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강의 목록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＇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페이지를 구성하고 있다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이 페이지는 다양한 강의들을 소개하며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각 강의는 링크와 이미지를 포함하여 사용자에게 제공한다</a:t>
            </a:r>
            <a:r>
              <a:rPr lang="en-US" altLang="ko-KR" sz="2499" dirty="0" smtClean="0">
                <a:solidFill>
                  <a:srgbClr val="2B2727"/>
                </a:solidFill>
                <a:latin typeface="Source Han Sans KR"/>
                <a:ea typeface="Source Han Sans KR"/>
              </a:rPr>
              <a:t>. </a:t>
            </a:r>
            <a:endParaRPr kumimoji="0" lang="en-US" altLang="ko-KR" sz="2499" b="0" i="0" u="none" strike="noStrike" kern="1200" cap="none" spc="0" normalizeH="0" baseline="0" noProof="0" dirty="0" smtClean="0">
              <a:ln>
                <a:noFill/>
              </a:ln>
              <a:solidFill>
                <a:srgbClr val="2B2727"/>
              </a:solidFill>
              <a:effectLst/>
              <a:uLnTx/>
              <a:uFillTx/>
              <a:latin typeface="Source Han Sans KR"/>
              <a:ea typeface="Source Han Sans K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286000" y="663893"/>
            <a:ext cx="125730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63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249" spc="-184" dirty="0" smtClean="0">
                <a:solidFill>
                  <a:srgbClr val="121111"/>
                </a:solidFill>
                <a:latin typeface="Calibri"/>
                <a:ea typeface="Source Han Sans KR Extra-Light"/>
              </a:rPr>
              <a:t>instructors</a:t>
            </a:r>
            <a:r>
              <a:rPr kumimoji="0" lang="en-US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.html(</a:t>
            </a:r>
            <a:r>
              <a:rPr lang="ko-KR" altLang="en-US" sz="9249" spc="-184" dirty="0" smtClean="0">
                <a:solidFill>
                  <a:srgbClr val="121111"/>
                </a:solidFill>
                <a:latin typeface="Calibri"/>
                <a:ea typeface="Source Han Sans KR Extra-Light"/>
              </a:rPr>
              <a:t>강사 소개</a:t>
            </a:r>
            <a:r>
              <a:rPr kumimoji="0" lang="en-US" altLang="ko-KR" sz="9249" b="0" i="0" u="none" strike="noStrike" kern="1200" cap="none" spc="-184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Calibri"/>
                <a:ea typeface="Source Han Sans KR Extra-Light"/>
                <a:cs typeface="+mn-cs"/>
              </a:rPr>
              <a:t>)</a:t>
            </a:r>
            <a:endParaRPr kumimoji="0" lang="en-US" sz="9249" b="0" i="0" u="none" strike="noStrike" kern="1200" cap="none" spc="-184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Calibri"/>
              <a:ea typeface="Source Han Sans KR Extra-Light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8157" y="52747"/>
            <a:ext cx="2545826" cy="221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807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07" b="0" i="0" u="none" strike="noStrike" kern="1200" cap="none" spc="0" normalizeH="0" baseline="0" noProof="0" dirty="0" smtClean="0">
                <a:ln>
                  <a:noFill/>
                </a:ln>
                <a:solidFill>
                  <a:srgbClr val="121111"/>
                </a:solidFill>
                <a:effectLst/>
                <a:uLnTx/>
                <a:uFillTx/>
                <a:latin typeface="DM Serif Display"/>
                <a:ea typeface="+mn-ea"/>
                <a:cs typeface="+mn-cs"/>
              </a:rPr>
              <a:t>05</a:t>
            </a:r>
            <a:endParaRPr kumimoji="0" lang="en-US" sz="12907" b="0" i="0" u="none" strike="noStrike" kern="1200" cap="none" spc="0" normalizeH="0" baseline="0" noProof="0" dirty="0">
              <a:ln>
                <a:noFill/>
              </a:ln>
              <a:solidFill>
                <a:srgbClr val="121111"/>
              </a:solidFill>
              <a:effectLst/>
              <a:uLnTx/>
              <a:uFillTx/>
              <a:latin typeface="DM Serif Display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57" y="2874054"/>
            <a:ext cx="178212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8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565</Words>
  <Application>Microsoft Office PowerPoint</Application>
  <PresentationFormat>사용자 지정</PresentationFormat>
  <Paragraphs>42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Source Han Sans KR Medium</vt:lpstr>
      <vt:lpstr>Source Han Sans KR</vt:lpstr>
      <vt:lpstr>Source Han Sans KR Extra-Light</vt:lpstr>
      <vt:lpstr>Arial</vt:lpstr>
      <vt:lpstr>DM Serif Display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연한 핑크 베이지색 부드러운 세련된 섬세한 미니멀 사진 디자인 포트폴리오 프리젠테이션</dc:title>
  <cp:lastModifiedBy>ITPS</cp:lastModifiedBy>
  <cp:revision>19</cp:revision>
  <dcterms:created xsi:type="dcterms:W3CDTF">2006-08-16T00:00:00Z</dcterms:created>
  <dcterms:modified xsi:type="dcterms:W3CDTF">2024-05-30T06:31:13Z</dcterms:modified>
  <dc:identifier>DAGGfeGPbJY</dc:identifier>
</cp:coreProperties>
</file>